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344" r:id="rId2"/>
    <p:sldId id="345" r:id="rId3"/>
    <p:sldId id="275" r:id="rId4"/>
    <p:sldId id="272" r:id="rId5"/>
    <p:sldId id="342" r:id="rId6"/>
    <p:sldId id="258" r:id="rId7"/>
    <p:sldId id="315" r:id="rId8"/>
    <p:sldId id="337" r:id="rId9"/>
    <p:sldId id="321" r:id="rId10"/>
    <p:sldId id="325" r:id="rId11"/>
    <p:sldId id="331" r:id="rId12"/>
    <p:sldId id="335" r:id="rId13"/>
    <p:sldId id="334" r:id="rId14"/>
    <p:sldId id="339" r:id="rId15"/>
    <p:sldId id="343" r:id="rId16"/>
    <p:sldId id="346" r:id="rId17"/>
    <p:sldId id="266" r:id="rId18"/>
    <p:sldId id="333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6"/>
    <p:restoredTop sz="85845"/>
  </p:normalViewPr>
  <p:slideViewPr>
    <p:cSldViewPr snapToGrid="0" snapToObjects="1">
      <p:cViewPr>
        <p:scale>
          <a:sx n="87" d="100"/>
          <a:sy n="87" d="100"/>
        </p:scale>
        <p:origin x="1192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10.png>
</file>

<file path=ppt/media/image17.png>
</file>

<file path=ppt/media/image18.png>
</file>

<file path=ppt/media/image19.png>
</file>

<file path=ppt/media/image2.jpeg>
</file>

<file path=ppt/media/image25.png>
</file>

<file path=ppt/media/image28.png>
</file>

<file path=ppt/media/image29.tiff>
</file>

<file path=ppt/media/image3.gif>
</file>

<file path=ppt/media/image30.png>
</file>

<file path=ppt/media/image31.png>
</file>

<file path=ppt/media/image32.svg>
</file>

<file path=ppt/media/image33.tiff>
</file>

<file path=ppt/media/image4.tiff>
</file>

<file path=ppt/media/image5.tiff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100DD5-442C-4542-BD69-22AB9F9D9627}" type="datetimeFigureOut">
              <a:rPr lang="en-US" smtClean="0"/>
              <a:t>2/21/19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145A29-9225-5641-8ACB-A4C823CC7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502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417D-FA80-0943-A400-647E13098B7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9078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Contemporary temporal estimates of Ne using three different methods. X axis= mean generation, y axis=Ne</a:t>
            </a:r>
          </a:p>
          <a:p>
            <a:r>
              <a:rPr lang="en-US" dirty="0"/>
              <a:t> </a:t>
            </a:r>
            <a:r>
              <a:rPr lang="en-US" dirty="0" err="1"/>
              <a:t>Jorde</a:t>
            </a:r>
            <a:r>
              <a:rPr lang="en-US" dirty="0"/>
              <a:t> &amp; Ryman method (pink), </a:t>
            </a:r>
            <a:r>
              <a:rPr lang="en-US" dirty="0" err="1"/>
              <a:t>Nei</a:t>
            </a:r>
            <a:r>
              <a:rPr lang="en-US" dirty="0"/>
              <a:t> and Tajima’s method (green) and Pollak’s method (blue).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145A29-9225-5641-8ACB-A4C823CC725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2620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Contemporary temporal estimates of Ne using </a:t>
            </a:r>
            <a:r>
              <a:rPr lang="en-US" sz="1200" dirty="0" err="1"/>
              <a:t>Jorde</a:t>
            </a:r>
            <a:r>
              <a:rPr lang="en-US" sz="1200" dirty="0"/>
              <a:t> &amp; Ryman method (pink), </a:t>
            </a:r>
            <a:r>
              <a:rPr lang="en-US" sz="1200" dirty="0" err="1"/>
              <a:t>Nei</a:t>
            </a:r>
            <a:r>
              <a:rPr lang="en-US" sz="1200" dirty="0"/>
              <a:t> and Tajima’s method (green) and Pollak’s method (blue). Jack Knife confidence intervals are given in area between dashed grey lines of corresponding color.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145A29-9225-5641-8ACB-A4C823CC725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5295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Estimates of Ne with error bars spanning the years (generation 0 [right side of bar] to generation t [left side of bar]) contributing towards observed allele frequency change. A. Generation 0 = 2015, B. Generation 0 = 2016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145A29-9225-5641-8ACB-A4C823CC725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9563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1D417D-FA80-0943-A400-647E13098B7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1970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estimated two different kinds of Ne: long-term and contemporary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417D-FA80-0943-A400-647E13098B7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541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417D-FA80-0943-A400-647E13098B7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6734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Collected through: Spring Kodiak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20mm Trawl, Fall Mid-Water Trawl, Enhanced Delta Smelt Monitoring program, and the FCCL surveys</a:t>
            </a:r>
            <a:r>
              <a:rPr lang="en-US" dirty="0">
                <a:effectLst/>
              </a:rPr>
              <a:t> 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Histogram of the total number individuals sequenced per birth year (1993-2016) Total: n=2,413.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45A29-9225-5641-8ACB-A4C823CC72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4208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aligned, paired and removed PCR duplicates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LEFT: A histogram of Delta Smelt (1993-2016) RAD-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seq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read counts for raw reads (green), unfiltered properly paired reads (blue) and reads after PCR duplicates were removed (pink). </a:t>
            </a:r>
          </a:p>
          <a:p>
            <a:r>
              <a:rPr lang="en-US" dirty="0"/>
              <a:t>RIGHT: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Alignment statistics for the number of raw reads aligned to the Delta Smelt </a:t>
            </a:r>
            <a:r>
              <a:rPr lang="en-US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novo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reference assembly.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145A29-9225-5641-8ACB-A4C823CC72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8138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Principle component analysis of:</a:t>
            </a: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A.) All individuals with no minor allele frequency cutoff.</a:t>
            </a: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B.) All individuals after filtration.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145A29-9225-5641-8ACB-A4C823CC725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9934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 unfolded site frequency spectrum from a set of a random 20 individuals—found 1071 paralogs for a total of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145A29-9225-5641-8ACB-A4C823CC725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323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Unfolded site frequency spectra after paralog removal (Bonferroni cutoff = 29) for </a:t>
            </a: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A.) the same set of 20 individuals (left) and</a:t>
            </a: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B.) a new set of 20 individuals (right).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145A29-9225-5641-8ACB-A4C823CC725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2909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dirty="0"/>
                  <a:t>The long-term effective population size (Ne) of Delta Smelt for the 1995-2016 cohorts. Ne was estimated using the equation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=4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𝑁𝑒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dirty="0"/>
                  <a:t> for Watterson’s theta in orange and  Nucleotide diversity (Pi) in blue with corresponding linear regression line and confidence interval.</a:t>
                </a:r>
              </a:p>
            </p:txBody>
          </p:sp>
        </mc:Choice>
        <mc:Fallback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dirty="0"/>
                  <a:t>The long-term effective population size (Ne) of Delta Smelt for the 1995-2016 cohorts. Ne was estimated using the equation </a:t>
                </a:r>
                <a:r>
                  <a:rPr lang="en-US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𝜃=4𝑁𝑒𝜇</a:t>
                </a:r>
                <a:r>
                  <a:rPr lang="en-US" dirty="0"/>
                  <a:t> for Watterson’s theta in orange and  Nucleotide diversity (Pi) in blue with corresponding linear regression line and confidence interval.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145A29-9225-5641-8ACB-A4C823CC725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117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A92-09C8-6048-A78F-48BE49189C3F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AF7A8-F9A3-F944-B9F4-345987FB5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56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A92-09C8-6048-A78F-48BE49189C3F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AF7A8-F9A3-F944-B9F4-345987FB5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21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A92-09C8-6048-A78F-48BE49189C3F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AF7A8-F9A3-F944-B9F4-345987FB5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528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A92-09C8-6048-A78F-48BE49189C3F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AF7A8-F9A3-F944-B9F4-345987FB5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549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A92-09C8-6048-A78F-48BE49189C3F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AF7A8-F9A3-F944-B9F4-345987FB5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720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A92-09C8-6048-A78F-48BE49189C3F}" type="datetimeFigureOut">
              <a:rPr lang="en-US" smtClean="0"/>
              <a:t>2/21/19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AF7A8-F9A3-F944-B9F4-345987FB5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071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A92-09C8-6048-A78F-48BE49189C3F}" type="datetimeFigureOut">
              <a:rPr lang="en-US" smtClean="0"/>
              <a:t>2/21/19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AF7A8-F9A3-F944-B9F4-345987FB5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558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A92-09C8-6048-A78F-48BE49189C3F}" type="datetimeFigureOut">
              <a:rPr lang="en-US" smtClean="0"/>
              <a:t>2/21/19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AF7A8-F9A3-F944-B9F4-345987FB5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94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A92-09C8-6048-A78F-48BE49189C3F}" type="datetimeFigureOut">
              <a:rPr lang="en-US" smtClean="0"/>
              <a:t>2/21/19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AF7A8-F9A3-F944-B9F4-345987FB5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554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A92-09C8-6048-A78F-48BE49189C3F}" type="datetimeFigureOut">
              <a:rPr lang="en-US" smtClean="0"/>
              <a:t>2/21/19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AF7A8-F9A3-F944-B9F4-345987FB5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208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A92-09C8-6048-A78F-48BE49189C3F}" type="datetimeFigureOut">
              <a:rPr lang="en-US" smtClean="0"/>
              <a:t>2/21/19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AF7A8-F9A3-F944-B9F4-345987FB5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890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D05A92-09C8-6048-A78F-48BE49189C3F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AF7A8-F9A3-F944-B9F4-345987FB5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039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gif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tiff"/><Relationship Id="rId3" Type="http://schemas.openxmlformats.org/officeDocument/2006/relationships/image" Target="../media/image29.tiff"/><Relationship Id="rId7" Type="http://schemas.openxmlformats.org/officeDocument/2006/relationships/image" Target="../media/image32.sv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.gif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9854E-01F8-F041-A880-0104CC99BF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6120" y="2602596"/>
            <a:ext cx="7772400" cy="1284521"/>
          </a:xfrm>
        </p:spPr>
        <p:txBody>
          <a:bodyPr>
            <a:noAutofit/>
          </a:bodyPr>
          <a:lstStyle/>
          <a:p>
            <a:r>
              <a:rPr lang="en-US" sz="3800" dirty="0"/>
              <a:t>Estimating the Effective Population Size of Delta Smelt Using RAD-</a:t>
            </a:r>
            <a:r>
              <a:rPr lang="en-US" sz="3800" dirty="0" err="1"/>
              <a:t>seq</a:t>
            </a:r>
            <a:r>
              <a:rPr lang="en-US" sz="3800" dirty="0"/>
              <a:t>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4EB672-387D-2247-8054-A9BF6AA84C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3421" y="4177926"/>
            <a:ext cx="5755342" cy="1520434"/>
          </a:xfrm>
        </p:spPr>
        <p:txBody>
          <a:bodyPr>
            <a:normAutofit/>
          </a:bodyPr>
          <a:lstStyle/>
          <a:p>
            <a:r>
              <a:rPr lang="en-US" sz="2000" b="1" dirty="0"/>
              <a:t>Shannon Joslin</a:t>
            </a:r>
            <a:r>
              <a:rPr lang="en-US" sz="2000" dirty="0"/>
              <a:t> </a:t>
            </a:r>
          </a:p>
          <a:p>
            <a:r>
              <a:rPr lang="en-US" sz="2000" dirty="0"/>
              <a:t>Ismail </a:t>
            </a:r>
            <a:r>
              <a:rPr lang="en-US" sz="2000" dirty="0" err="1"/>
              <a:t>Saglam</a:t>
            </a:r>
            <a:r>
              <a:rPr lang="en-US" sz="2000" dirty="0"/>
              <a:t>, Michael R. Miller, Alisha </a:t>
            </a:r>
            <a:r>
              <a:rPr lang="en-US" sz="2000" dirty="0" err="1"/>
              <a:t>Goodbla</a:t>
            </a:r>
            <a:r>
              <a:rPr lang="en-US" sz="2000" dirty="0"/>
              <a:t> and Amanda Finger</a:t>
            </a:r>
          </a:p>
          <a:p>
            <a:r>
              <a:rPr lang="en-US" sz="2000" dirty="0"/>
              <a:t>University of California, Davis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431DD7-33DC-2847-946F-049177C8C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3421" y="408491"/>
            <a:ext cx="5497158" cy="19601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064EE7-C3F8-3247-BBC4-07F3AAAFD1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558" y="4535533"/>
            <a:ext cx="1284520" cy="12845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10CFCB-CB16-A341-9F05-12A7960B7D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8110" y="4535531"/>
            <a:ext cx="1220524" cy="1284522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D0279FE-07DB-D04F-A79C-752F094D4045}"/>
              </a:ext>
            </a:extLst>
          </p:cNvPr>
          <p:cNvGrpSpPr/>
          <p:nvPr/>
        </p:nvGrpSpPr>
        <p:grpSpPr>
          <a:xfrm>
            <a:off x="2413415" y="6036882"/>
            <a:ext cx="4622354" cy="384322"/>
            <a:chOff x="1635420" y="6345282"/>
            <a:chExt cx="4622354" cy="38432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D15F233-EA78-6442-A331-8E92EFCE1CF3}"/>
                </a:ext>
              </a:extLst>
            </p:cNvPr>
            <p:cNvSpPr txBox="1"/>
            <p:nvPr/>
          </p:nvSpPr>
          <p:spPr>
            <a:xfrm>
              <a:off x="1980140" y="6360272"/>
              <a:ext cx="1875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@</a:t>
              </a:r>
              <a:r>
                <a:rPr lang="en-US" dirty="0" err="1"/>
                <a:t>IntrprtngGnmcs</a:t>
              </a:r>
              <a:endParaRPr lang="en-US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5628F67-CEE4-C449-B9CE-5436F0881A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35420" y="6349460"/>
              <a:ext cx="380144" cy="38014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B04455B-5B28-E44C-8711-455C234E4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66402" y="6345282"/>
              <a:ext cx="376248" cy="376248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27679B3-7885-CC46-8EE0-14BBD8042F2E}"/>
                </a:ext>
              </a:extLst>
            </p:cNvPr>
            <p:cNvSpPr txBox="1"/>
            <p:nvPr/>
          </p:nvSpPr>
          <p:spPr>
            <a:xfrm>
              <a:off x="4782690" y="6360272"/>
              <a:ext cx="14750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@</a:t>
              </a:r>
              <a:r>
                <a:rPr lang="en-US" dirty="0" err="1"/>
                <a:t>shannonekj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22651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465119-C383-3F45-A251-118EADF57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020168"/>
            <a:ext cx="4787009" cy="47870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B83B27-21D9-7C4D-AC1B-26193FB364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6174" y="1020023"/>
            <a:ext cx="4787826" cy="478782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3570D07-B24D-C446-A34E-916A21D9A8E0}"/>
              </a:ext>
            </a:extLst>
          </p:cNvPr>
          <p:cNvSpPr/>
          <p:nvPr/>
        </p:nvSpPr>
        <p:spPr>
          <a:xfrm>
            <a:off x="0" y="1019497"/>
            <a:ext cx="9144000" cy="3521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17205-1961-3E47-8834-72114313A892}"/>
              </a:ext>
            </a:extLst>
          </p:cNvPr>
          <p:cNvSpPr/>
          <p:nvPr/>
        </p:nvSpPr>
        <p:spPr>
          <a:xfrm>
            <a:off x="2884303" y="1430047"/>
            <a:ext cx="1687697" cy="5927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B9EB72-85B2-F347-BECB-1C0384713E3D}"/>
              </a:ext>
            </a:extLst>
          </p:cNvPr>
          <p:cNvSpPr/>
          <p:nvPr/>
        </p:nvSpPr>
        <p:spPr>
          <a:xfrm>
            <a:off x="7125826" y="1430047"/>
            <a:ext cx="1687697" cy="5927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E463AA0-A733-D14A-9F21-459446889E3C}"/>
              </a:ext>
            </a:extLst>
          </p:cNvPr>
          <p:cNvSpPr txBox="1">
            <a:spLocks/>
          </p:cNvSpPr>
          <p:nvPr/>
        </p:nvSpPr>
        <p:spPr>
          <a:xfrm>
            <a:off x="418348" y="60509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After Paralog Filtration</a:t>
            </a:r>
          </a:p>
        </p:txBody>
      </p:sp>
    </p:spTree>
    <p:extLst>
      <p:ext uri="{BB962C8B-B14F-4D97-AF65-F5344CB8AC3E}">
        <p14:creationId xmlns:p14="http://schemas.microsoft.com/office/powerpoint/2010/main" val="18558475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B467027-752A-6341-800E-9D54BDBD71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4131" y="1323833"/>
            <a:ext cx="7595134" cy="4451770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F7C5B2C-D9AF-EB4C-BD81-B58A36ECAC43}"/>
              </a:ext>
            </a:extLst>
          </p:cNvPr>
          <p:cNvSpPr/>
          <p:nvPr/>
        </p:nvSpPr>
        <p:spPr>
          <a:xfrm>
            <a:off x="1385265" y="1302258"/>
            <a:ext cx="4473106" cy="3664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C4D8935-4402-FB4B-9DBD-07576069CA65}"/>
              </a:ext>
            </a:extLst>
          </p:cNvPr>
          <p:cNvSpPr txBox="1">
            <a:spLocks/>
          </p:cNvSpPr>
          <p:nvPr/>
        </p:nvSpPr>
        <p:spPr>
          <a:xfrm>
            <a:off x="418348" y="60509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Long-Term N</a:t>
            </a:r>
            <a:r>
              <a:rPr lang="en-US" baseline="-25000" dirty="0"/>
              <a:t>e 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46B9116-D1D6-344B-B423-D87EED1996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0469" y="3073468"/>
            <a:ext cx="1549400" cy="9525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46C5885-BB9A-B647-ACE5-5B50A8FB01B3}"/>
                  </a:ext>
                </a:extLst>
              </p:cNvPr>
              <p:cNvSpPr txBox="1"/>
              <p:nvPr/>
            </p:nvSpPr>
            <p:spPr>
              <a:xfrm>
                <a:off x="8305048" y="3154288"/>
                <a:ext cx="537198" cy="3806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𝑊</m:t>
                              </m:r>
                            </m:sub>
                          </m:sSub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46C5885-BB9A-B647-ACE5-5B50A8FB01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05048" y="3154288"/>
                <a:ext cx="537198" cy="38068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57FCA03-F6E4-0842-BD7B-82705C920B33}"/>
                  </a:ext>
                </a:extLst>
              </p:cNvPr>
              <p:cNvSpPr txBox="1"/>
              <p:nvPr/>
            </p:nvSpPr>
            <p:spPr>
              <a:xfrm>
                <a:off x="7664384" y="3534594"/>
                <a:ext cx="5818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  </a:t>
                </a: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57FCA03-F6E4-0842-BD7B-82705C920B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4384" y="3534594"/>
                <a:ext cx="581826" cy="369332"/>
              </a:xfrm>
              <a:prstGeom prst="rect">
                <a:avLst/>
              </a:prstGeom>
              <a:blipFill>
                <a:blip r:embed="rId6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63225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Content Placeholder 27">
            <a:extLst>
              <a:ext uri="{FF2B5EF4-FFF2-40B4-BE49-F238E27FC236}">
                <a16:creationId xmlns:a16="http://schemas.microsoft.com/office/drawing/2014/main" id="{ABC44A7A-833F-E24A-B44B-155B96BF6F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74361" y="662852"/>
            <a:ext cx="9292721" cy="6195148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AD0D6F7-022E-5F42-A120-A5C3EA121118}"/>
              </a:ext>
            </a:extLst>
          </p:cNvPr>
          <p:cNvSpPr/>
          <p:nvPr/>
        </p:nvSpPr>
        <p:spPr>
          <a:xfrm>
            <a:off x="295518" y="479633"/>
            <a:ext cx="4473106" cy="3664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9740180-1C53-F04A-A2CB-AFA635031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348" y="60509"/>
            <a:ext cx="7886700" cy="994172"/>
          </a:xfrm>
        </p:spPr>
        <p:txBody>
          <a:bodyPr/>
          <a:lstStyle/>
          <a:p>
            <a:r>
              <a:rPr lang="en-US" dirty="0"/>
              <a:t>Contemporary N</a:t>
            </a:r>
            <a:r>
              <a:rPr lang="en-US" baseline="-25000" dirty="0"/>
              <a:t>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877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EC7BDB-8985-154B-A0AD-88BF2A119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91" y="906950"/>
            <a:ext cx="5365609" cy="31449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53BEC93-9E36-8242-B557-9B7A193EE8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399" y="3855421"/>
            <a:ext cx="5241249" cy="2883509"/>
          </a:xfrm>
          <a:prstGeom prst="rect">
            <a:avLst/>
          </a:prstGeo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CABA8BF4-E76B-FB40-86A4-4A80494CE7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4641990" y="3893522"/>
            <a:ext cx="5241249" cy="2883509"/>
          </a:xfr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D324946-2CCA-9448-8D28-A8C7ED4243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7691" y="954797"/>
            <a:ext cx="5365609" cy="29519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96B340-3684-4546-8600-A8B8CF8638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62850" y="1374553"/>
            <a:ext cx="1231900" cy="10541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DD27D21F-1F72-3344-8CB8-317CC9F6E23F}"/>
              </a:ext>
            </a:extLst>
          </p:cNvPr>
          <p:cNvSpPr txBox="1">
            <a:spLocks/>
          </p:cNvSpPr>
          <p:nvPr/>
        </p:nvSpPr>
        <p:spPr>
          <a:xfrm>
            <a:off x="418348" y="60509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Contemporary N</a:t>
            </a:r>
            <a:r>
              <a:rPr lang="en-US" baseline="-25000"/>
              <a:t>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874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6DA8A96-E7B7-334A-861A-207B23EC2A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400" y="1120096"/>
            <a:ext cx="5961152" cy="3974101"/>
          </a:xfrm>
          <a:prstGeom prst="rect">
            <a:avLst/>
          </a:prstGeo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82423A5B-6D98-4041-9127-1F6CA82A6F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503648" y="1132797"/>
            <a:ext cx="5961152" cy="3974102"/>
          </a:xfr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099C3FF-27D3-E34B-B8FF-9E7AEC060C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0232" y="5216482"/>
            <a:ext cx="1374917" cy="1124019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FCBD27F-D713-E44F-AD8B-8B134F753595}"/>
              </a:ext>
            </a:extLst>
          </p:cNvPr>
          <p:cNvSpPr txBox="1">
            <a:spLocks/>
          </p:cNvSpPr>
          <p:nvPr/>
        </p:nvSpPr>
        <p:spPr>
          <a:xfrm>
            <a:off x="418348" y="60509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Contemporary N</a:t>
            </a:r>
            <a:r>
              <a:rPr lang="en-US" baseline="-25000" dirty="0"/>
              <a:t>e</a:t>
            </a:r>
            <a:r>
              <a:rPr lang="en-US" dirty="0"/>
              <a:t> is declining</a:t>
            </a:r>
          </a:p>
        </p:txBody>
      </p:sp>
    </p:spTree>
    <p:extLst>
      <p:ext uri="{BB962C8B-B14F-4D97-AF65-F5344CB8AC3E}">
        <p14:creationId xmlns:p14="http://schemas.microsoft.com/office/powerpoint/2010/main" val="22396457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A86F8B1-3424-4A4E-B40E-46B4AC971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389" y="1460351"/>
            <a:ext cx="3937299" cy="393729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9B59537-5825-F942-A58E-931E84814EF8}"/>
              </a:ext>
            </a:extLst>
          </p:cNvPr>
          <p:cNvSpPr/>
          <p:nvPr/>
        </p:nvSpPr>
        <p:spPr>
          <a:xfrm>
            <a:off x="4379207" y="1823908"/>
            <a:ext cx="1388125" cy="4874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E69FAB9-B539-9B4B-B266-5457FB72A4CB}"/>
              </a:ext>
            </a:extLst>
          </p:cNvPr>
          <p:cNvSpPr txBox="1">
            <a:spLocks/>
          </p:cNvSpPr>
          <p:nvPr/>
        </p:nvSpPr>
        <p:spPr>
          <a:xfrm>
            <a:off x="418348" y="60509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Too many singletons?</a:t>
            </a:r>
          </a:p>
        </p:txBody>
      </p:sp>
    </p:spTree>
    <p:extLst>
      <p:ext uri="{BB962C8B-B14F-4D97-AF65-F5344CB8AC3E}">
        <p14:creationId xmlns:p14="http://schemas.microsoft.com/office/powerpoint/2010/main" val="3472745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65816-72BD-DF47-877B-BFD6D58FD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7CDE0-B09F-8241-BBDC-E788BC738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2798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795BB-C36C-2947-B123-9CF42B67F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43" y="4119438"/>
            <a:ext cx="5875644" cy="12645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000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66C18-F87B-874F-A046-F5984B372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4330" y="4186989"/>
            <a:ext cx="2230655" cy="13855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1700" dirty="0"/>
              <a:t>Dept. Water Res.</a:t>
            </a:r>
          </a:p>
          <a:p>
            <a:pPr marL="0" indent="0" algn="ctr">
              <a:buNone/>
            </a:pPr>
            <a:r>
              <a:rPr lang="en-US" sz="1700" dirty="0"/>
              <a:t>Genomic Variation Lab</a:t>
            </a:r>
          </a:p>
          <a:p>
            <a:pPr marL="0" indent="0" algn="ctr">
              <a:buNone/>
            </a:pPr>
            <a:r>
              <a:rPr lang="en-US" sz="1700" dirty="0"/>
              <a:t>Miller Lab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518EC7-50E9-FF49-87FF-8A49679132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911" b="15423"/>
          <a:stretch/>
        </p:blipFill>
        <p:spPr>
          <a:xfrm>
            <a:off x="732491" y="397503"/>
            <a:ext cx="7863619" cy="3931801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126E481-B945-4179-BD79-05E96E9B2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6E3A2DCF-6B27-7547-8484-EDAD09BBA0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852" y="3119921"/>
            <a:ext cx="1685986" cy="34239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8B6119-6246-124C-AA9D-21CE977243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8070" y="5572494"/>
            <a:ext cx="1041977" cy="10966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818A80-81FE-1D40-B0C8-3763CA50C1FD}"/>
              </a:ext>
            </a:extLst>
          </p:cNvPr>
          <p:cNvSpPr txBox="1"/>
          <p:nvPr/>
        </p:nvSpPr>
        <p:spPr>
          <a:xfrm>
            <a:off x="107943" y="203724"/>
            <a:ext cx="2502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Contact: Shannon Joslin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sejoslin@ucdavis.edu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@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IntrprtngGnmcs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3A8E2578-67E1-4E4F-BF7C-FF445FCAA2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61260" y="5542998"/>
            <a:ext cx="1150515" cy="115051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6796A9F-3520-C644-B9B7-DC8D0EB4B03D}"/>
              </a:ext>
            </a:extLst>
          </p:cNvPr>
          <p:cNvSpPr txBox="1"/>
          <p:nvPr/>
        </p:nvSpPr>
        <p:spPr>
          <a:xfrm>
            <a:off x="2425236" y="5121141"/>
            <a:ext cx="17021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Mandi Finger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Alisha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Goodbla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Alyssa Benjamin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Ismail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Saglam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6E7E16-D6CD-C54E-AB86-3142B24538DB}"/>
              </a:ext>
            </a:extLst>
          </p:cNvPr>
          <p:cNvSpPr txBox="1"/>
          <p:nvPr/>
        </p:nvSpPr>
        <p:spPr>
          <a:xfrm>
            <a:off x="4452013" y="5121141"/>
            <a:ext cx="18905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Mike Miller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Andrea Schreier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Melinda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Baerwald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Ted Sommers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8D0DDE5-CF04-904B-BA04-AE37CD7BAA2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6993" y="788926"/>
            <a:ext cx="348330" cy="348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932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4BB7F4A-AD7D-4D46-8376-2D000A8DDECF}"/>
              </a:ext>
            </a:extLst>
          </p:cNvPr>
          <p:cNvSpPr txBox="1"/>
          <p:nvPr/>
        </p:nvSpPr>
        <p:spPr>
          <a:xfrm>
            <a:off x="348069" y="2237191"/>
            <a:ext cx="4279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Table 5. Linkage disequilibrium analysis of contemporary effective population size. Ne estimates for each year are given in bold with the corresponding low and high jackknife confidence interval .</a:t>
            </a:r>
          </a:p>
        </p:txBody>
      </p:sp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CCED59C2-4164-7643-B340-4193E7F2E35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40803059"/>
              </p:ext>
            </p:extLst>
          </p:nvPr>
        </p:nvGraphicFramePr>
        <p:xfrm>
          <a:off x="4921063" y="997717"/>
          <a:ext cx="3382903" cy="4842926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819019">
                  <a:extLst>
                    <a:ext uri="{9D8B030D-6E8A-4147-A177-3AD203B41FA5}">
                      <a16:colId xmlns:a16="http://schemas.microsoft.com/office/drawing/2014/main" val="572890001"/>
                    </a:ext>
                  </a:extLst>
                </a:gridCol>
                <a:gridCol w="854628">
                  <a:extLst>
                    <a:ext uri="{9D8B030D-6E8A-4147-A177-3AD203B41FA5}">
                      <a16:colId xmlns:a16="http://schemas.microsoft.com/office/drawing/2014/main" val="1550150743"/>
                    </a:ext>
                  </a:extLst>
                </a:gridCol>
                <a:gridCol w="854628">
                  <a:extLst>
                    <a:ext uri="{9D8B030D-6E8A-4147-A177-3AD203B41FA5}">
                      <a16:colId xmlns:a16="http://schemas.microsoft.com/office/drawing/2014/main" val="1546566926"/>
                    </a:ext>
                  </a:extLst>
                </a:gridCol>
                <a:gridCol w="854628">
                  <a:extLst>
                    <a:ext uri="{9D8B030D-6E8A-4147-A177-3AD203B41FA5}">
                      <a16:colId xmlns:a16="http://schemas.microsoft.com/office/drawing/2014/main" val="134753695"/>
                    </a:ext>
                  </a:extLst>
                </a:gridCol>
              </a:tblGrid>
              <a:tr h="27363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Year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CI Low</a:t>
                      </a:r>
                    </a:p>
                  </a:txBody>
                  <a:tcPr marL="73237" marR="7323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LD Ne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CI High</a:t>
                      </a:r>
                    </a:p>
                  </a:txBody>
                  <a:tcPr marL="73237" marR="73237" marT="0" marB="0"/>
                </a:tc>
                <a:extLst>
                  <a:ext uri="{0D108BD9-81ED-4DB2-BD59-A6C34878D82A}">
                    <a16:rowId xmlns:a16="http://schemas.microsoft.com/office/drawing/2014/main" val="2684933834"/>
                  </a:ext>
                </a:extLst>
              </a:tr>
              <a:tr h="26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1200" dirty="0">
                          <a:effectLst/>
                        </a:rPr>
                        <a:t>2016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71.5</a:t>
                      </a: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</a:rPr>
                        <a:t>112.5</a:t>
                      </a:r>
                      <a:endParaRPr lang="en-US" sz="13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240.9</a:t>
                      </a: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627161325"/>
                  </a:ext>
                </a:extLst>
              </a:tr>
              <a:tr h="26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2015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60.9</a:t>
                      </a: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</a:rPr>
                        <a:t>85.9</a:t>
                      </a:r>
                      <a:endParaRPr lang="en-US" sz="13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139.1</a:t>
                      </a: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82826643"/>
                  </a:ext>
                </a:extLst>
              </a:tr>
              <a:tr h="26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2014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34.2</a:t>
                      </a: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</a:rPr>
                        <a:t>52.8</a:t>
                      </a:r>
                      <a:endParaRPr lang="en-US" sz="13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101</a:t>
                      </a: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2269856438"/>
                  </a:ext>
                </a:extLst>
              </a:tr>
              <a:tr h="26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2013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41.9</a:t>
                      </a: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</a:rPr>
                        <a:t>111.8</a:t>
                      </a:r>
                      <a:endParaRPr lang="en-US" sz="13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Infinite</a:t>
                      </a: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4156316394"/>
                  </a:ext>
                </a:extLst>
              </a:tr>
              <a:tr h="26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2012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48.9</a:t>
                      </a: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</a:rPr>
                        <a:t>62.1</a:t>
                      </a:r>
                      <a:endParaRPr lang="en-US" sz="13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83.5</a:t>
                      </a: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836783928"/>
                  </a:ext>
                </a:extLst>
              </a:tr>
              <a:tr h="26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1200" dirty="0">
                          <a:effectLst/>
                        </a:rPr>
                        <a:t>2011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Infinite</a:t>
                      </a: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</a:rPr>
                        <a:t>-135.3</a:t>
                      </a:r>
                      <a:endParaRPr lang="en-US" sz="13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Infinite</a:t>
                      </a: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2824591972"/>
                  </a:ext>
                </a:extLst>
              </a:tr>
              <a:tr h="26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1200" dirty="0">
                          <a:effectLst/>
                        </a:rPr>
                        <a:t>2010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Infinite</a:t>
                      </a: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</a:rPr>
                        <a:t>-156.3</a:t>
                      </a:r>
                      <a:endParaRPr lang="en-US" sz="13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Infinite</a:t>
                      </a: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345579537"/>
                  </a:ext>
                </a:extLst>
              </a:tr>
              <a:tr h="26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1200" dirty="0">
                          <a:effectLst/>
                        </a:rPr>
                        <a:t>2009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2103.2</a:t>
                      </a: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</a:rPr>
                        <a:t>-257.8</a:t>
                      </a:r>
                      <a:endParaRPr lang="en-US" sz="13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Infinite</a:t>
                      </a: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4117905046"/>
                  </a:ext>
                </a:extLst>
              </a:tr>
              <a:tr h="26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1200" dirty="0">
                          <a:effectLst/>
                        </a:rPr>
                        <a:t>2008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57.8</a:t>
                      </a: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</a:rPr>
                        <a:t>149.6</a:t>
                      </a:r>
                      <a:endParaRPr lang="en-US" sz="13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Infinite</a:t>
                      </a: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904247757"/>
                  </a:ext>
                </a:extLst>
              </a:tr>
              <a:tr h="26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1200" dirty="0">
                          <a:effectLst/>
                        </a:rPr>
                        <a:t>2006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49.8</a:t>
                      </a: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</a:rPr>
                        <a:t>379.3</a:t>
                      </a:r>
                      <a:endParaRPr lang="en-US" sz="13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Infinite</a:t>
                      </a: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2191136697"/>
                  </a:ext>
                </a:extLst>
              </a:tr>
              <a:tr h="26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1200" dirty="0">
                          <a:effectLst/>
                        </a:rPr>
                        <a:t>2004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55.5</a:t>
                      </a: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</a:rPr>
                        <a:t>94.2</a:t>
                      </a:r>
                      <a:endParaRPr lang="en-US" sz="13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254.8</a:t>
                      </a: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3051886709"/>
                  </a:ext>
                </a:extLst>
              </a:tr>
              <a:tr h="26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2002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332.9</a:t>
                      </a: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</a:rPr>
                        <a:t>-234.7</a:t>
                      </a:r>
                      <a:endParaRPr lang="en-US" sz="13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Infinite</a:t>
                      </a: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2257529789"/>
                  </a:ext>
                </a:extLst>
              </a:tr>
              <a:tr h="26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1999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674.6</a:t>
                      </a: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</a:rPr>
                        <a:t>-198.5</a:t>
                      </a:r>
                      <a:endParaRPr lang="en-US" sz="13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Infinite</a:t>
                      </a: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37817446"/>
                  </a:ext>
                </a:extLst>
              </a:tr>
              <a:tr h="26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1998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165.4</a:t>
                      </a: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</a:rPr>
                        <a:t>551,714.8</a:t>
                      </a:r>
                      <a:endParaRPr lang="en-US" sz="13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Infinite</a:t>
                      </a: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964374082"/>
                  </a:ext>
                </a:extLst>
              </a:tr>
              <a:tr h="26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1997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165.1</a:t>
                      </a: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</a:rPr>
                        <a:t>1,149.6</a:t>
                      </a:r>
                      <a:endParaRPr lang="en-US" sz="13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Infinite</a:t>
                      </a: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3621701721"/>
                  </a:ext>
                </a:extLst>
              </a:tr>
              <a:tr h="26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1996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Infinite</a:t>
                      </a: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</a:rPr>
                        <a:t>-100.8</a:t>
                      </a:r>
                      <a:endParaRPr lang="en-US" sz="13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Infinite</a:t>
                      </a: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2870676107"/>
                  </a:ext>
                </a:extLst>
              </a:tr>
              <a:tr h="26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1995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283</a:t>
                      </a:r>
                    </a:p>
                  </a:txBody>
                  <a:tcPr marL="7144" marR="7144" marT="7144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dirty="0">
                          <a:effectLst/>
                        </a:rPr>
                        <a:t>-286.7</a:t>
                      </a:r>
                      <a:endParaRPr lang="en-US" sz="13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237" marR="73237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Infinite</a:t>
                      </a:r>
                    </a:p>
                  </a:txBody>
                  <a:tcPr marL="7144" marR="7144" marT="7144" marB="0" anchor="b"/>
                </a:tc>
                <a:extLst>
                  <a:ext uri="{0D108BD9-81ED-4DB2-BD59-A6C34878D82A}">
                    <a16:rowId xmlns:a16="http://schemas.microsoft.com/office/drawing/2014/main" val="14131808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7282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83CDD-4804-E64D-98F0-BFE440F58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C2DD0-57DC-EB4D-ACFC-ED85159E70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 on effective population (N</a:t>
            </a:r>
            <a:r>
              <a:rPr lang="en-US" baseline="-25000" dirty="0"/>
              <a:t>e</a:t>
            </a:r>
            <a:r>
              <a:rPr lang="en-US" dirty="0"/>
              <a:t>) size</a:t>
            </a:r>
          </a:p>
          <a:p>
            <a:r>
              <a:rPr lang="en-US" dirty="0"/>
              <a:t>Long-term and contemporary N</a:t>
            </a:r>
            <a:r>
              <a:rPr lang="en-US" baseline="-25000" dirty="0"/>
              <a:t>e</a:t>
            </a:r>
          </a:p>
          <a:p>
            <a:r>
              <a:rPr lang="en-US" dirty="0"/>
              <a:t>Methods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Future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732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5C116-BC38-7142-8175-05FD51079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effective population size?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9E0360-C844-8C4C-8CCB-B2D78BE55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size of an ideal population which </a:t>
            </a:r>
            <a:r>
              <a:rPr lang="en-US" b="1" dirty="0"/>
              <a:t>genetic</a:t>
            </a:r>
            <a:r>
              <a:rPr lang="en-US" dirty="0"/>
              <a:t> </a:t>
            </a:r>
            <a:r>
              <a:rPr lang="en-US" b="1" dirty="0"/>
              <a:t>drift</a:t>
            </a:r>
            <a:r>
              <a:rPr lang="en-US" dirty="0"/>
              <a:t> occurs at the same rate as that in an actual population.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What is drift? </a:t>
            </a:r>
          </a:p>
          <a:p>
            <a:r>
              <a:rPr lang="en-US" dirty="0"/>
              <a:t>Random variation in the relative frequency of alleles in a population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Why estimate  the effective population size?</a:t>
            </a:r>
          </a:p>
          <a:p>
            <a:r>
              <a:rPr lang="en-US" dirty="0"/>
              <a:t>Can be used to monitor the genetic diversity of wild population of Delta Smelt</a:t>
            </a:r>
          </a:p>
        </p:txBody>
      </p:sp>
    </p:spTree>
    <p:extLst>
      <p:ext uri="{BB962C8B-B14F-4D97-AF65-F5344CB8AC3E}">
        <p14:creationId xmlns:p14="http://schemas.microsoft.com/office/powerpoint/2010/main" val="2596888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F00543E-A9CD-D949-9CDC-7DB4743E9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3183" y="2274140"/>
            <a:ext cx="2824574" cy="98034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u="sng" dirty="0"/>
              <a:t>Watterson’s Theta </a:t>
            </a:r>
            <a:r>
              <a:rPr lang="en-US" sz="2000" dirty="0"/>
              <a:t>Number of segregating sites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E83F626-097D-6649-A816-28D58AFC7BED}"/>
              </a:ext>
            </a:extLst>
          </p:cNvPr>
          <p:cNvCxnSpPr>
            <a:cxnSpLocks/>
          </p:cNvCxnSpPr>
          <p:nvPr/>
        </p:nvCxnSpPr>
        <p:spPr>
          <a:xfrm>
            <a:off x="4580069" y="2408710"/>
            <a:ext cx="0" cy="39437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FD586C2-AA29-FF4A-BCA3-0ED97459A313}"/>
              </a:ext>
            </a:extLst>
          </p:cNvPr>
          <p:cNvSpPr txBox="1">
            <a:spLocks/>
          </p:cNvSpPr>
          <p:nvPr/>
        </p:nvSpPr>
        <p:spPr>
          <a:xfrm>
            <a:off x="4728790" y="2279593"/>
            <a:ext cx="3983080" cy="85704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u="sng" dirty="0"/>
              <a:t>Theta Pi</a:t>
            </a:r>
          </a:p>
          <a:p>
            <a:pPr marL="0" indent="0" algn="ctr">
              <a:buNone/>
            </a:pPr>
            <a:r>
              <a:rPr lang="en-US" sz="2000" dirty="0"/>
              <a:t>Pairwise nucleotide diversity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FCC1685-8C04-6246-97A1-5B761DE2FBE8}"/>
              </a:ext>
            </a:extLst>
          </p:cNvPr>
          <p:cNvGrpSpPr/>
          <p:nvPr/>
        </p:nvGrpSpPr>
        <p:grpSpPr>
          <a:xfrm>
            <a:off x="786863" y="3873339"/>
            <a:ext cx="3412637" cy="2194157"/>
            <a:chOff x="590983" y="4415309"/>
            <a:chExt cx="2954776" cy="189977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C103EAD-50CC-594F-999F-A2C573AB23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7949" t="32575" r="26322" b="16669"/>
            <a:stretch/>
          </p:blipFill>
          <p:spPr>
            <a:xfrm>
              <a:off x="1029139" y="4415309"/>
              <a:ext cx="2516620" cy="1591999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DD6B821-58AF-2E41-A539-3DAE6BEAB75C}"/>
                </a:ext>
              </a:extLst>
            </p:cNvPr>
            <p:cNvSpPr txBox="1"/>
            <p:nvPr/>
          </p:nvSpPr>
          <p:spPr>
            <a:xfrm>
              <a:off x="1701475" y="6007308"/>
              <a:ext cx="1084057" cy="307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dirty="0">
                  <a:latin typeface="Arial" panose="020B0604020202020204" pitchFamily="34" charset="0"/>
                  <a:cs typeface="Arial" panose="020B0604020202020204" pitchFamily="34" charset="0"/>
                </a:rPr>
                <a:t>Sample size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D123284-69F9-FE4E-AB97-8143A486F4C4}"/>
                </a:ext>
              </a:extLst>
            </p:cNvPr>
            <p:cNvSpPr txBox="1"/>
            <p:nvPr/>
          </p:nvSpPr>
          <p:spPr>
            <a:xfrm rot="16200000">
              <a:off x="27580" y="5194650"/>
              <a:ext cx="1434582" cy="307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dirty="0">
                  <a:latin typeface="Arial" panose="020B0604020202020204" pitchFamily="34" charset="0"/>
                  <a:cs typeface="Arial" panose="020B0604020202020204" pitchFamily="34" charset="0"/>
                </a:rPr>
                <a:t>Segregating sites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6F0DBA5-2222-9C45-AB49-CDF4C9003487}"/>
              </a:ext>
            </a:extLst>
          </p:cNvPr>
          <p:cNvGrpSpPr/>
          <p:nvPr/>
        </p:nvGrpSpPr>
        <p:grpSpPr>
          <a:xfrm>
            <a:off x="5199125" y="3721365"/>
            <a:ext cx="3288864" cy="944934"/>
            <a:chOff x="5245621" y="3651102"/>
            <a:chExt cx="3373195" cy="96916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60434B2-F849-6145-9FA1-C744CFB482A8}"/>
                </a:ext>
              </a:extLst>
            </p:cNvPr>
            <p:cNvSpPr/>
            <p:nvPr/>
          </p:nvSpPr>
          <p:spPr>
            <a:xfrm>
              <a:off x="5245621" y="3787331"/>
              <a:ext cx="3373195" cy="457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1E98EBB-AA5C-8341-88DF-D3617C5C3D8A}"/>
                </a:ext>
              </a:extLst>
            </p:cNvPr>
            <p:cNvSpPr/>
            <p:nvPr/>
          </p:nvSpPr>
          <p:spPr>
            <a:xfrm>
              <a:off x="5245621" y="4466886"/>
              <a:ext cx="3373195" cy="457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" name="Lightning Bolt 13">
              <a:extLst>
                <a:ext uri="{FF2B5EF4-FFF2-40B4-BE49-F238E27FC236}">
                  <a16:creationId xmlns:a16="http://schemas.microsoft.com/office/drawing/2014/main" id="{6B75F0E3-56F5-9A45-A66A-A59C91CB7B70}"/>
                </a:ext>
              </a:extLst>
            </p:cNvPr>
            <p:cNvSpPr/>
            <p:nvPr/>
          </p:nvSpPr>
          <p:spPr>
            <a:xfrm>
              <a:off x="5443833" y="3651102"/>
              <a:ext cx="228829" cy="215319"/>
            </a:xfrm>
            <a:prstGeom prst="lightningBol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5" name="Lightning Bolt 14">
              <a:extLst>
                <a:ext uri="{FF2B5EF4-FFF2-40B4-BE49-F238E27FC236}">
                  <a16:creationId xmlns:a16="http://schemas.microsoft.com/office/drawing/2014/main" id="{733236A5-6220-0447-B5E7-FD43E5273292}"/>
                </a:ext>
              </a:extLst>
            </p:cNvPr>
            <p:cNvSpPr/>
            <p:nvPr/>
          </p:nvSpPr>
          <p:spPr>
            <a:xfrm>
              <a:off x="6425408" y="4404945"/>
              <a:ext cx="228829" cy="215319"/>
            </a:xfrm>
            <a:prstGeom prst="lightningBol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6" name="Lightning Bolt 15">
              <a:extLst>
                <a:ext uri="{FF2B5EF4-FFF2-40B4-BE49-F238E27FC236}">
                  <a16:creationId xmlns:a16="http://schemas.microsoft.com/office/drawing/2014/main" id="{A2271399-BF0B-B44A-8BB2-B417C9C1BE25}"/>
                </a:ext>
              </a:extLst>
            </p:cNvPr>
            <p:cNvSpPr/>
            <p:nvPr/>
          </p:nvSpPr>
          <p:spPr>
            <a:xfrm>
              <a:off x="7132146" y="4392063"/>
              <a:ext cx="228829" cy="215319"/>
            </a:xfrm>
            <a:prstGeom prst="lightningBol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7" name="Lightning Bolt 16">
              <a:extLst>
                <a:ext uri="{FF2B5EF4-FFF2-40B4-BE49-F238E27FC236}">
                  <a16:creationId xmlns:a16="http://schemas.microsoft.com/office/drawing/2014/main" id="{8CFFE4C3-9E39-5B42-AF0D-FBF83B04AA77}"/>
                </a:ext>
              </a:extLst>
            </p:cNvPr>
            <p:cNvSpPr/>
            <p:nvPr/>
          </p:nvSpPr>
          <p:spPr>
            <a:xfrm>
              <a:off x="6778777" y="4380053"/>
              <a:ext cx="228829" cy="215319"/>
            </a:xfrm>
            <a:prstGeom prst="lightningBol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8" name="Lightning Bolt 17">
              <a:extLst>
                <a:ext uri="{FF2B5EF4-FFF2-40B4-BE49-F238E27FC236}">
                  <a16:creationId xmlns:a16="http://schemas.microsoft.com/office/drawing/2014/main" id="{6E4003FA-5241-EE49-B67F-9563E7D723D2}"/>
                </a:ext>
              </a:extLst>
            </p:cNvPr>
            <p:cNvSpPr/>
            <p:nvPr/>
          </p:nvSpPr>
          <p:spPr>
            <a:xfrm>
              <a:off x="6725302" y="3674712"/>
              <a:ext cx="228829" cy="215319"/>
            </a:xfrm>
            <a:prstGeom prst="lightningBol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7599FA1-9CDF-5C42-930A-6938C7B31570}"/>
                </a:ext>
              </a:extLst>
            </p:cNvPr>
            <p:cNvSpPr txBox="1"/>
            <p:nvPr/>
          </p:nvSpPr>
          <p:spPr>
            <a:xfrm>
              <a:off x="6661206" y="3906384"/>
              <a:ext cx="410172" cy="4103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vs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B6157D9-2DA8-7440-A021-B9372DB3314A}"/>
              </a:ext>
            </a:extLst>
          </p:cNvPr>
          <p:cNvGrpSpPr/>
          <p:nvPr/>
        </p:nvGrpSpPr>
        <p:grpSpPr>
          <a:xfrm>
            <a:off x="943183" y="3487159"/>
            <a:ext cx="3288864" cy="234206"/>
            <a:chOff x="5245621" y="3112497"/>
            <a:chExt cx="3373195" cy="24021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60CBF8D-6313-1C43-A27C-177A6CB1048F}"/>
                </a:ext>
              </a:extLst>
            </p:cNvPr>
            <p:cNvSpPr/>
            <p:nvPr/>
          </p:nvSpPr>
          <p:spPr>
            <a:xfrm>
              <a:off x="5245621" y="3199330"/>
              <a:ext cx="3373195" cy="457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1" name="Lightning Bolt 20">
              <a:extLst>
                <a:ext uri="{FF2B5EF4-FFF2-40B4-BE49-F238E27FC236}">
                  <a16:creationId xmlns:a16="http://schemas.microsoft.com/office/drawing/2014/main" id="{5A9D797A-90B7-1A47-B373-35C3CCC01925}"/>
                </a:ext>
              </a:extLst>
            </p:cNvPr>
            <p:cNvSpPr/>
            <p:nvPr/>
          </p:nvSpPr>
          <p:spPr>
            <a:xfrm>
              <a:off x="6425408" y="3137389"/>
              <a:ext cx="228829" cy="215319"/>
            </a:xfrm>
            <a:prstGeom prst="lightningBol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2" name="Lightning Bolt 21">
              <a:extLst>
                <a:ext uri="{FF2B5EF4-FFF2-40B4-BE49-F238E27FC236}">
                  <a16:creationId xmlns:a16="http://schemas.microsoft.com/office/drawing/2014/main" id="{21E2A0F9-72C3-7C40-B026-01C003A12313}"/>
                </a:ext>
              </a:extLst>
            </p:cNvPr>
            <p:cNvSpPr/>
            <p:nvPr/>
          </p:nvSpPr>
          <p:spPr>
            <a:xfrm>
              <a:off x="7132146" y="3124507"/>
              <a:ext cx="228829" cy="215319"/>
            </a:xfrm>
            <a:prstGeom prst="lightningBol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3" name="Lightning Bolt 22">
              <a:extLst>
                <a:ext uri="{FF2B5EF4-FFF2-40B4-BE49-F238E27FC236}">
                  <a16:creationId xmlns:a16="http://schemas.microsoft.com/office/drawing/2014/main" id="{C8C9C4CB-1897-E343-90E9-9AF53DE9C59E}"/>
                </a:ext>
              </a:extLst>
            </p:cNvPr>
            <p:cNvSpPr/>
            <p:nvPr/>
          </p:nvSpPr>
          <p:spPr>
            <a:xfrm>
              <a:off x="6778777" y="3112497"/>
              <a:ext cx="228829" cy="215319"/>
            </a:xfrm>
            <a:prstGeom prst="lightningBol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4" name="Lightning Bolt 23">
              <a:extLst>
                <a:ext uri="{FF2B5EF4-FFF2-40B4-BE49-F238E27FC236}">
                  <a16:creationId xmlns:a16="http://schemas.microsoft.com/office/drawing/2014/main" id="{6D6C7A26-C815-D34E-8302-EA0E4D8599E7}"/>
                </a:ext>
              </a:extLst>
            </p:cNvPr>
            <p:cNvSpPr/>
            <p:nvPr/>
          </p:nvSpPr>
          <p:spPr>
            <a:xfrm>
              <a:off x="5441865" y="3114318"/>
              <a:ext cx="228829" cy="215319"/>
            </a:xfrm>
            <a:prstGeom prst="lightningBol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CB99233-8E79-3249-AF56-2F447F4E292B}"/>
                  </a:ext>
                </a:extLst>
              </p:cNvPr>
              <p:cNvSpPr txBox="1"/>
              <p:nvPr/>
            </p:nvSpPr>
            <p:spPr>
              <a:xfrm>
                <a:off x="3911971" y="1500421"/>
                <a:ext cx="152432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=4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CB99233-8E79-3249-AF56-2F447F4E29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1971" y="1500421"/>
                <a:ext cx="1524328" cy="461665"/>
              </a:xfrm>
              <a:prstGeom prst="rect">
                <a:avLst/>
              </a:prstGeom>
              <a:blipFill>
                <a:blip r:embed="rId4"/>
                <a:stretch>
                  <a:fillRect b="-8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Title 1">
            <a:extLst>
              <a:ext uri="{FF2B5EF4-FFF2-40B4-BE49-F238E27FC236}">
                <a16:creationId xmlns:a16="http://schemas.microsoft.com/office/drawing/2014/main" id="{BF67C317-FB56-E644-906C-F2ABBDD1A714}"/>
              </a:ext>
            </a:extLst>
          </p:cNvPr>
          <p:cNvSpPr txBox="1">
            <a:spLocks/>
          </p:cNvSpPr>
          <p:nvPr/>
        </p:nvSpPr>
        <p:spPr>
          <a:xfrm>
            <a:off x="418348" y="60509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Long-term N</a:t>
            </a:r>
            <a:r>
              <a:rPr lang="en-US" baseline="-25000" dirty="0"/>
              <a:t>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23523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1E47E88-5A1D-B648-A649-F72CC734EF91}"/>
              </a:ext>
            </a:extLst>
          </p:cNvPr>
          <p:cNvSpPr txBox="1">
            <a:spLocks/>
          </p:cNvSpPr>
          <p:nvPr/>
        </p:nvSpPr>
        <p:spPr>
          <a:xfrm>
            <a:off x="1119966" y="2305546"/>
            <a:ext cx="3063901" cy="659264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u="sng" dirty="0"/>
              <a:t>Linkage Disequilibrium</a:t>
            </a:r>
          </a:p>
          <a:p>
            <a:pPr algn="ctr"/>
            <a:r>
              <a:rPr lang="en-US" sz="2000" dirty="0"/>
              <a:t>Sample at one timepoint</a:t>
            </a:r>
          </a:p>
          <a:p>
            <a:pPr marL="0" indent="0" algn="ctr">
              <a:buNone/>
            </a:pPr>
            <a:endParaRPr lang="en-US" sz="20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81C6934-E490-804E-AFC1-596D71D3088B}"/>
              </a:ext>
            </a:extLst>
          </p:cNvPr>
          <p:cNvCxnSpPr/>
          <p:nvPr/>
        </p:nvCxnSpPr>
        <p:spPr>
          <a:xfrm>
            <a:off x="4580069" y="2408710"/>
            <a:ext cx="0" cy="36403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8BEE823-6E3C-AB48-83CA-742F2677E9E5}"/>
              </a:ext>
            </a:extLst>
          </p:cNvPr>
          <p:cNvSpPr txBox="1">
            <a:spLocks/>
          </p:cNvSpPr>
          <p:nvPr/>
        </p:nvSpPr>
        <p:spPr>
          <a:xfrm>
            <a:off x="5166712" y="2305546"/>
            <a:ext cx="3063908" cy="659264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u="sng" dirty="0"/>
              <a:t>Temporal</a:t>
            </a:r>
          </a:p>
          <a:p>
            <a:pPr algn="ctr"/>
            <a:r>
              <a:rPr lang="en-US" sz="2000" dirty="0"/>
              <a:t>Sample at two timepoints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F94074-F436-574E-B092-AA4DE2DF5068}"/>
              </a:ext>
            </a:extLst>
          </p:cNvPr>
          <p:cNvSpPr/>
          <p:nvPr/>
        </p:nvSpPr>
        <p:spPr>
          <a:xfrm>
            <a:off x="5433717" y="3531172"/>
            <a:ext cx="3063908" cy="4114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39B857-D036-A549-91E6-39223E174FD9}"/>
              </a:ext>
            </a:extLst>
          </p:cNvPr>
          <p:cNvSpPr/>
          <p:nvPr/>
        </p:nvSpPr>
        <p:spPr>
          <a:xfrm>
            <a:off x="5450151" y="4882502"/>
            <a:ext cx="3063908" cy="411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Lightning Bolt 14">
            <a:extLst>
              <a:ext uri="{FF2B5EF4-FFF2-40B4-BE49-F238E27FC236}">
                <a16:creationId xmlns:a16="http://schemas.microsoft.com/office/drawing/2014/main" id="{5C209C2A-5C6B-DF4F-8566-033049F5DE50}"/>
              </a:ext>
            </a:extLst>
          </p:cNvPr>
          <p:cNvSpPr/>
          <p:nvPr/>
        </p:nvSpPr>
        <p:spPr>
          <a:xfrm>
            <a:off x="6600018" y="4817377"/>
            <a:ext cx="207848" cy="193787"/>
          </a:xfrm>
          <a:prstGeom prst="lightningBol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1CA69C-901B-E44C-BBD8-ADC57DE223B9}"/>
              </a:ext>
            </a:extLst>
          </p:cNvPr>
          <p:cNvSpPr txBox="1"/>
          <p:nvPr/>
        </p:nvSpPr>
        <p:spPr>
          <a:xfrm>
            <a:off x="6576298" y="4016589"/>
            <a:ext cx="3999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vs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85B6C95-0101-5342-A527-4C554477C873}"/>
              </a:ext>
            </a:extLst>
          </p:cNvPr>
          <p:cNvSpPr/>
          <p:nvPr/>
        </p:nvSpPr>
        <p:spPr>
          <a:xfrm>
            <a:off x="5450151" y="5214502"/>
            <a:ext cx="3063908" cy="411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48E5745-6AF3-0A4C-B4AF-94CF08C72710}"/>
              </a:ext>
            </a:extLst>
          </p:cNvPr>
          <p:cNvSpPr/>
          <p:nvPr/>
        </p:nvSpPr>
        <p:spPr>
          <a:xfrm>
            <a:off x="5433717" y="3262400"/>
            <a:ext cx="3063908" cy="4114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Lightning Bolt 24">
            <a:extLst>
              <a:ext uri="{FF2B5EF4-FFF2-40B4-BE49-F238E27FC236}">
                <a16:creationId xmlns:a16="http://schemas.microsoft.com/office/drawing/2014/main" id="{0902FB43-B900-1848-BB05-D5E1DD820E33}"/>
              </a:ext>
            </a:extLst>
          </p:cNvPr>
          <p:cNvSpPr/>
          <p:nvPr/>
        </p:nvSpPr>
        <p:spPr>
          <a:xfrm>
            <a:off x="6583584" y="3197275"/>
            <a:ext cx="207848" cy="193787"/>
          </a:xfrm>
          <a:prstGeom prst="lightningBol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127A1D3-4E0D-404B-BB39-09506DE21496}"/>
              </a:ext>
            </a:extLst>
          </p:cNvPr>
          <p:cNvSpPr/>
          <p:nvPr/>
        </p:nvSpPr>
        <p:spPr>
          <a:xfrm>
            <a:off x="5450151" y="4611159"/>
            <a:ext cx="3063908" cy="411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8" name="Lightning Bolt 27">
            <a:extLst>
              <a:ext uri="{FF2B5EF4-FFF2-40B4-BE49-F238E27FC236}">
                <a16:creationId xmlns:a16="http://schemas.microsoft.com/office/drawing/2014/main" id="{4EBB9C51-6320-CC40-8477-FCA036C47995}"/>
              </a:ext>
            </a:extLst>
          </p:cNvPr>
          <p:cNvSpPr/>
          <p:nvPr/>
        </p:nvSpPr>
        <p:spPr>
          <a:xfrm>
            <a:off x="5598810" y="4508987"/>
            <a:ext cx="207848" cy="193787"/>
          </a:xfrm>
          <a:prstGeom prst="lightningBol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9" name="Lightning Bolt 28">
            <a:extLst>
              <a:ext uri="{FF2B5EF4-FFF2-40B4-BE49-F238E27FC236}">
                <a16:creationId xmlns:a16="http://schemas.microsoft.com/office/drawing/2014/main" id="{784BB166-C416-3B47-9194-16A5DCFDBEDA}"/>
              </a:ext>
            </a:extLst>
          </p:cNvPr>
          <p:cNvSpPr/>
          <p:nvPr/>
        </p:nvSpPr>
        <p:spPr>
          <a:xfrm>
            <a:off x="6559911" y="4526695"/>
            <a:ext cx="207848" cy="193787"/>
          </a:xfrm>
          <a:prstGeom prst="lightningBol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DE1A61C-F7C2-354F-AD62-B5514B06A128}"/>
              </a:ext>
            </a:extLst>
          </p:cNvPr>
          <p:cNvSpPr/>
          <p:nvPr/>
        </p:nvSpPr>
        <p:spPr>
          <a:xfrm>
            <a:off x="5433717" y="3820676"/>
            <a:ext cx="3063908" cy="4114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C94BE99-5622-D942-944A-149237256E61}"/>
              </a:ext>
            </a:extLst>
          </p:cNvPr>
          <p:cNvSpPr txBox="1"/>
          <p:nvPr/>
        </p:nvSpPr>
        <p:spPr>
          <a:xfrm>
            <a:off x="4814213" y="3392336"/>
            <a:ext cx="543971" cy="4431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G1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491B79D-29DA-B44C-805D-397DEA25CAAF}"/>
              </a:ext>
            </a:extLst>
          </p:cNvPr>
          <p:cNvSpPr txBox="1"/>
          <p:nvPr/>
        </p:nvSpPr>
        <p:spPr>
          <a:xfrm>
            <a:off x="4814213" y="4724996"/>
            <a:ext cx="543971" cy="4431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G2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530CD52-459F-1B4E-A3A0-7660E4ADB75E}"/>
              </a:ext>
            </a:extLst>
          </p:cNvPr>
          <p:cNvSpPr/>
          <p:nvPr/>
        </p:nvSpPr>
        <p:spPr>
          <a:xfrm>
            <a:off x="1119966" y="3271735"/>
            <a:ext cx="3063908" cy="411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1" name="Lightning Bolt 40">
            <a:extLst>
              <a:ext uri="{FF2B5EF4-FFF2-40B4-BE49-F238E27FC236}">
                <a16:creationId xmlns:a16="http://schemas.microsoft.com/office/drawing/2014/main" id="{EDAB8D5B-5BAA-7742-A4C6-8166167D2193}"/>
              </a:ext>
            </a:extLst>
          </p:cNvPr>
          <p:cNvSpPr/>
          <p:nvPr/>
        </p:nvSpPr>
        <p:spPr>
          <a:xfrm>
            <a:off x="1267149" y="3207976"/>
            <a:ext cx="207848" cy="193787"/>
          </a:xfrm>
          <a:prstGeom prst="lightningBol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470BE3C-3F28-5D4B-83EA-0F0B2058CE72}"/>
              </a:ext>
            </a:extLst>
          </p:cNvPr>
          <p:cNvSpPr/>
          <p:nvPr/>
        </p:nvSpPr>
        <p:spPr>
          <a:xfrm>
            <a:off x="1110357" y="3630586"/>
            <a:ext cx="3063908" cy="411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4" name="Lightning Bolt 43">
            <a:extLst>
              <a:ext uri="{FF2B5EF4-FFF2-40B4-BE49-F238E27FC236}">
                <a16:creationId xmlns:a16="http://schemas.microsoft.com/office/drawing/2014/main" id="{4F452A30-65EF-424F-BC71-E34A5269A240}"/>
              </a:ext>
            </a:extLst>
          </p:cNvPr>
          <p:cNvSpPr/>
          <p:nvPr/>
        </p:nvSpPr>
        <p:spPr>
          <a:xfrm>
            <a:off x="1995197" y="3584130"/>
            <a:ext cx="207848" cy="193787"/>
          </a:xfrm>
          <a:prstGeom prst="lightningBol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6" name="Lightning Bolt 45">
            <a:extLst>
              <a:ext uri="{FF2B5EF4-FFF2-40B4-BE49-F238E27FC236}">
                <a16:creationId xmlns:a16="http://schemas.microsoft.com/office/drawing/2014/main" id="{72F6D6BF-A87B-BE4C-B869-7B50A7C74002}"/>
              </a:ext>
            </a:extLst>
          </p:cNvPr>
          <p:cNvSpPr/>
          <p:nvPr/>
        </p:nvSpPr>
        <p:spPr>
          <a:xfrm>
            <a:off x="2260224" y="3565461"/>
            <a:ext cx="207848" cy="193787"/>
          </a:xfrm>
          <a:prstGeom prst="lightningBol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7" name="Lightning Bolt 46">
            <a:extLst>
              <a:ext uri="{FF2B5EF4-FFF2-40B4-BE49-F238E27FC236}">
                <a16:creationId xmlns:a16="http://schemas.microsoft.com/office/drawing/2014/main" id="{4E59B670-33C4-2749-AB8E-398A17679956}"/>
              </a:ext>
            </a:extLst>
          </p:cNvPr>
          <p:cNvSpPr/>
          <p:nvPr/>
        </p:nvSpPr>
        <p:spPr>
          <a:xfrm>
            <a:off x="1257540" y="3566827"/>
            <a:ext cx="207848" cy="193787"/>
          </a:xfrm>
          <a:prstGeom prst="lightningBol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63A6899-05BB-E34B-A1F8-4CA3568ABEB0}"/>
              </a:ext>
            </a:extLst>
          </p:cNvPr>
          <p:cNvSpPr/>
          <p:nvPr/>
        </p:nvSpPr>
        <p:spPr>
          <a:xfrm>
            <a:off x="1121919" y="3965519"/>
            <a:ext cx="3063908" cy="411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0" name="Lightning Bolt 49">
            <a:extLst>
              <a:ext uri="{FF2B5EF4-FFF2-40B4-BE49-F238E27FC236}">
                <a16:creationId xmlns:a16="http://schemas.microsoft.com/office/drawing/2014/main" id="{7D223879-0E48-614C-A225-27E4EFC0CFF2}"/>
              </a:ext>
            </a:extLst>
          </p:cNvPr>
          <p:cNvSpPr/>
          <p:nvPr/>
        </p:nvSpPr>
        <p:spPr>
          <a:xfrm>
            <a:off x="2006759" y="3919063"/>
            <a:ext cx="207848" cy="193787"/>
          </a:xfrm>
          <a:prstGeom prst="lightningBol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2" name="Lightning Bolt 51">
            <a:extLst>
              <a:ext uri="{FF2B5EF4-FFF2-40B4-BE49-F238E27FC236}">
                <a16:creationId xmlns:a16="http://schemas.microsoft.com/office/drawing/2014/main" id="{1FDEB48C-D993-2B49-9214-CCD7FAE2A918}"/>
              </a:ext>
            </a:extLst>
          </p:cNvPr>
          <p:cNvSpPr/>
          <p:nvPr/>
        </p:nvSpPr>
        <p:spPr>
          <a:xfrm>
            <a:off x="2271786" y="3900394"/>
            <a:ext cx="207848" cy="193787"/>
          </a:xfrm>
          <a:prstGeom prst="lightningBol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23F73CA-9026-4044-BBBE-9A15F879887C}"/>
              </a:ext>
            </a:extLst>
          </p:cNvPr>
          <p:cNvSpPr/>
          <p:nvPr/>
        </p:nvSpPr>
        <p:spPr>
          <a:xfrm>
            <a:off x="1122701" y="4329265"/>
            <a:ext cx="3063908" cy="411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6" name="Lightning Bolt 55">
            <a:extLst>
              <a:ext uri="{FF2B5EF4-FFF2-40B4-BE49-F238E27FC236}">
                <a16:creationId xmlns:a16="http://schemas.microsoft.com/office/drawing/2014/main" id="{AF3B8FE3-94BC-A74B-ADCF-FEEB758AF649}"/>
              </a:ext>
            </a:extLst>
          </p:cNvPr>
          <p:cNvSpPr/>
          <p:nvPr/>
        </p:nvSpPr>
        <p:spPr>
          <a:xfrm>
            <a:off x="2007541" y="4282810"/>
            <a:ext cx="207848" cy="193787"/>
          </a:xfrm>
          <a:prstGeom prst="lightningBol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8" name="Lightning Bolt 57">
            <a:extLst>
              <a:ext uri="{FF2B5EF4-FFF2-40B4-BE49-F238E27FC236}">
                <a16:creationId xmlns:a16="http://schemas.microsoft.com/office/drawing/2014/main" id="{082CA45B-B8B6-0842-8498-E37B7F16CF79}"/>
              </a:ext>
            </a:extLst>
          </p:cNvPr>
          <p:cNvSpPr/>
          <p:nvPr/>
        </p:nvSpPr>
        <p:spPr>
          <a:xfrm>
            <a:off x="2272568" y="4264141"/>
            <a:ext cx="207848" cy="193787"/>
          </a:xfrm>
          <a:prstGeom prst="lightningBol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9" name="Lightning Bolt 58">
            <a:extLst>
              <a:ext uri="{FF2B5EF4-FFF2-40B4-BE49-F238E27FC236}">
                <a16:creationId xmlns:a16="http://schemas.microsoft.com/office/drawing/2014/main" id="{CC5E9465-8F56-F94A-AC69-E048460DD0EE}"/>
              </a:ext>
            </a:extLst>
          </p:cNvPr>
          <p:cNvSpPr/>
          <p:nvPr/>
        </p:nvSpPr>
        <p:spPr>
          <a:xfrm>
            <a:off x="1269884" y="4265506"/>
            <a:ext cx="207848" cy="193787"/>
          </a:xfrm>
          <a:prstGeom prst="lightningBol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F2253DF3-0512-ED47-ADBA-2C19DF7E3E3B}"/>
              </a:ext>
            </a:extLst>
          </p:cNvPr>
          <p:cNvSpPr/>
          <p:nvPr/>
        </p:nvSpPr>
        <p:spPr>
          <a:xfrm>
            <a:off x="1121919" y="4702705"/>
            <a:ext cx="3063908" cy="411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2" name="Lightning Bolt 61">
            <a:extLst>
              <a:ext uri="{FF2B5EF4-FFF2-40B4-BE49-F238E27FC236}">
                <a16:creationId xmlns:a16="http://schemas.microsoft.com/office/drawing/2014/main" id="{EC8048BE-38BE-6C4E-9AAB-68243035A878}"/>
              </a:ext>
            </a:extLst>
          </p:cNvPr>
          <p:cNvSpPr/>
          <p:nvPr/>
        </p:nvSpPr>
        <p:spPr>
          <a:xfrm>
            <a:off x="2006759" y="4656249"/>
            <a:ext cx="207848" cy="193787"/>
          </a:xfrm>
          <a:prstGeom prst="lightningBol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4" name="Lightning Bolt 63">
            <a:extLst>
              <a:ext uri="{FF2B5EF4-FFF2-40B4-BE49-F238E27FC236}">
                <a16:creationId xmlns:a16="http://schemas.microsoft.com/office/drawing/2014/main" id="{E9B6C69D-CCD3-F14E-9D62-DE691EBBE904}"/>
              </a:ext>
            </a:extLst>
          </p:cNvPr>
          <p:cNvSpPr/>
          <p:nvPr/>
        </p:nvSpPr>
        <p:spPr>
          <a:xfrm>
            <a:off x="2271786" y="4637580"/>
            <a:ext cx="207848" cy="193787"/>
          </a:xfrm>
          <a:prstGeom prst="lightningBol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5" name="Lightning Bolt 64">
            <a:extLst>
              <a:ext uri="{FF2B5EF4-FFF2-40B4-BE49-F238E27FC236}">
                <a16:creationId xmlns:a16="http://schemas.microsoft.com/office/drawing/2014/main" id="{6EDD8635-29EF-314F-83C8-56961D80F6F0}"/>
              </a:ext>
            </a:extLst>
          </p:cNvPr>
          <p:cNvSpPr/>
          <p:nvPr/>
        </p:nvSpPr>
        <p:spPr>
          <a:xfrm>
            <a:off x="1269102" y="4638946"/>
            <a:ext cx="207848" cy="193787"/>
          </a:xfrm>
          <a:prstGeom prst="lightningBol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E136981-C2ED-3945-A1A4-F78ECA4D62C2}"/>
              </a:ext>
            </a:extLst>
          </p:cNvPr>
          <p:cNvSpPr/>
          <p:nvPr/>
        </p:nvSpPr>
        <p:spPr>
          <a:xfrm>
            <a:off x="1110357" y="5023186"/>
            <a:ext cx="3063908" cy="411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7" name="Lightning Bolt 66">
            <a:extLst>
              <a:ext uri="{FF2B5EF4-FFF2-40B4-BE49-F238E27FC236}">
                <a16:creationId xmlns:a16="http://schemas.microsoft.com/office/drawing/2014/main" id="{24F26AA7-2E06-0D4B-B7CE-993D3DDED426}"/>
              </a:ext>
            </a:extLst>
          </p:cNvPr>
          <p:cNvSpPr/>
          <p:nvPr/>
        </p:nvSpPr>
        <p:spPr>
          <a:xfrm>
            <a:off x="2289493" y="4948585"/>
            <a:ext cx="207848" cy="193787"/>
          </a:xfrm>
          <a:prstGeom prst="lightningBol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9" name="Title 1">
            <a:extLst>
              <a:ext uri="{FF2B5EF4-FFF2-40B4-BE49-F238E27FC236}">
                <a16:creationId xmlns:a16="http://schemas.microsoft.com/office/drawing/2014/main" id="{D93E36C8-1AB5-8049-8733-61C77E5BF31F}"/>
              </a:ext>
            </a:extLst>
          </p:cNvPr>
          <p:cNvSpPr txBox="1">
            <a:spLocks/>
          </p:cNvSpPr>
          <p:nvPr/>
        </p:nvSpPr>
        <p:spPr>
          <a:xfrm>
            <a:off x="418348" y="60509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Contemporary N</a:t>
            </a:r>
            <a:r>
              <a:rPr lang="en-US" baseline="-25000" dirty="0"/>
              <a:t>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06078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0" grpId="0" animBg="1"/>
      <p:bldP spid="11" grpId="0" animBg="1"/>
      <p:bldP spid="15" grpId="0" animBg="1"/>
      <p:bldP spid="17" grpId="0"/>
      <p:bldP spid="18" grpId="0" animBg="1"/>
      <p:bldP spid="22" grpId="0" animBg="1"/>
      <p:bldP spid="25" grpId="0" animBg="1"/>
      <p:bldP spid="27" grpId="0" animBg="1"/>
      <p:bldP spid="28" grpId="0" animBg="1"/>
      <p:bldP spid="29" grpId="0" animBg="1"/>
      <p:bldP spid="31" grpId="0" animBg="1"/>
      <p:bldP spid="34" grpId="0"/>
      <p:bldP spid="35" grpId="0"/>
      <p:bldP spid="37" grpId="0" animBg="1"/>
      <p:bldP spid="41" grpId="0" animBg="1"/>
      <p:bldP spid="43" grpId="0" animBg="1"/>
      <p:bldP spid="44" grpId="0" animBg="1"/>
      <p:bldP spid="46" grpId="0" animBg="1"/>
      <p:bldP spid="47" grpId="0" animBg="1"/>
      <p:bldP spid="49" grpId="0" animBg="1"/>
      <p:bldP spid="50" grpId="0" animBg="1"/>
      <p:bldP spid="52" grpId="0" animBg="1"/>
      <p:bldP spid="55" grpId="0" animBg="1"/>
      <p:bldP spid="56" grpId="0" animBg="1"/>
      <p:bldP spid="58" grpId="0" animBg="1"/>
      <p:bldP spid="59" grpId="0" animBg="1"/>
      <p:bldP spid="61" grpId="0" animBg="1"/>
      <p:bldP spid="62" grpId="0" animBg="1"/>
      <p:bldP spid="64" grpId="0" animBg="1"/>
      <p:bldP spid="65" grpId="0" animBg="1"/>
      <p:bldP spid="66" grpId="0" animBg="1"/>
      <p:bldP spid="6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18E36D0-D0A0-9443-A913-3FAE221CBEA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5387" y="2413168"/>
            <a:ext cx="4861261" cy="324084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EA07CB4-65B9-4F46-84A3-665441039B03}"/>
              </a:ext>
            </a:extLst>
          </p:cNvPr>
          <p:cNvSpPr/>
          <p:nvPr/>
        </p:nvSpPr>
        <p:spPr>
          <a:xfrm>
            <a:off x="2291545" y="2413170"/>
            <a:ext cx="120143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884"/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(n=2,413)</a:t>
            </a:r>
          </a:p>
        </p:txBody>
      </p:sp>
      <p:graphicFrame>
        <p:nvGraphicFramePr>
          <p:cNvPr id="4" name="Content Placeholder 9">
            <a:extLst>
              <a:ext uri="{FF2B5EF4-FFF2-40B4-BE49-F238E27FC236}">
                <a16:creationId xmlns:a16="http://schemas.microsoft.com/office/drawing/2014/main" id="{AB4411B2-8BA4-DC42-A580-46D20E5463F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91271130"/>
              </p:ext>
            </p:extLst>
          </p:nvPr>
        </p:nvGraphicFramePr>
        <p:xfrm>
          <a:off x="5082788" y="2413168"/>
          <a:ext cx="3815252" cy="2904708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508166">
                  <a:extLst>
                    <a:ext uri="{9D8B030D-6E8A-4147-A177-3AD203B41FA5}">
                      <a16:colId xmlns:a16="http://schemas.microsoft.com/office/drawing/2014/main" val="3738626386"/>
                    </a:ext>
                  </a:extLst>
                </a:gridCol>
                <a:gridCol w="760013">
                  <a:extLst>
                    <a:ext uri="{9D8B030D-6E8A-4147-A177-3AD203B41FA5}">
                      <a16:colId xmlns:a16="http://schemas.microsoft.com/office/drawing/2014/main" val="4144210814"/>
                    </a:ext>
                  </a:extLst>
                </a:gridCol>
                <a:gridCol w="559340">
                  <a:extLst>
                    <a:ext uri="{9D8B030D-6E8A-4147-A177-3AD203B41FA5}">
                      <a16:colId xmlns:a16="http://schemas.microsoft.com/office/drawing/2014/main" val="3581075335"/>
                    </a:ext>
                  </a:extLst>
                </a:gridCol>
                <a:gridCol w="613860">
                  <a:extLst>
                    <a:ext uri="{9D8B030D-6E8A-4147-A177-3AD203B41FA5}">
                      <a16:colId xmlns:a16="http://schemas.microsoft.com/office/drawing/2014/main" val="3525160980"/>
                    </a:ext>
                  </a:extLst>
                </a:gridCol>
                <a:gridCol w="760013">
                  <a:extLst>
                    <a:ext uri="{9D8B030D-6E8A-4147-A177-3AD203B41FA5}">
                      <a16:colId xmlns:a16="http://schemas.microsoft.com/office/drawing/2014/main" val="359509073"/>
                    </a:ext>
                  </a:extLst>
                </a:gridCol>
                <a:gridCol w="613860">
                  <a:extLst>
                    <a:ext uri="{9D8B030D-6E8A-4147-A177-3AD203B41FA5}">
                      <a16:colId xmlns:a16="http://schemas.microsoft.com/office/drawing/2014/main" val="2603930566"/>
                    </a:ext>
                  </a:extLst>
                </a:gridCol>
              </a:tblGrid>
              <a:tr h="43434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Birth Year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Samples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Pass </a:t>
                      </a:r>
                      <a:r>
                        <a:rPr lang="en-US" sz="1400" dirty="0" err="1">
                          <a:effectLst/>
                        </a:rPr>
                        <a:t>Filt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Birth Year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Samples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Pass </a:t>
                      </a:r>
                      <a:r>
                        <a:rPr lang="en-US" sz="1400" dirty="0" err="1">
                          <a:effectLst/>
                        </a:rPr>
                        <a:t>Filt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extLst>
                  <a:ext uri="{0D108BD9-81ED-4DB2-BD59-A6C34878D82A}">
                    <a16:rowId xmlns:a16="http://schemas.microsoft.com/office/drawing/2014/main" val="2583355449"/>
                  </a:ext>
                </a:extLst>
              </a:tr>
              <a:tr h="203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1993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2005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0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extLst>
                  <a:ext uri="{0D108BD9-81ED-4DB2-BD59-A6C34878D82A}">
                    <a16:rowId xmlns:a16="http://schemas.microsoft.com/office/drawing/2014/main" val="1609536490"/>
                  </a:ext>
                </a:extLst>
              </a:tr>
              <a:tr h="203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1994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0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2006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190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189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extLst>
                  <a:ext uri="{0D108BD9-81ED-4DB2-BD59-A6C34878D82A}">
                    <a16:rowId xmlns:a16="http://schemas.microsoft.com/office/drawing/2014/main" val="696246420"/>
                  </a:ext>
                </a:extLst>
              </a:tr>
              <a:tr h="22512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1995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75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70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2007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4491" marR="64491" marT="0" marB="0"/>
                </a:tc>
                <a:extLst>
                  <a:ext uri="{0D108BD9-81ED-4DB2-BD59-A6C34878D82A}">
                    <a16:rowId xmlns:a16="http://schemas.microsoft.com/office/drawing/2014/main" val="131052565"/>
                  </a:ext>
                </a:extLst>
              </a:tr>
              <a:tr h="22333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1996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113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109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2008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191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191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extLst>
                  <a:ext uri="{0D108BD9-81ED-4DB2-BD59-A6C34878D82A}">
                    <a16:rowId xmlns:a16="http://schemas.microsoft.com/office/drawing/2014/main" val="3532014366"/>
                  </a:ext>
                </a:extLst>
              </a:tr>
              <a:tr h="18571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1997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65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65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2009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183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183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extLst>
                  <a:ext uri="{0D108BD9-81ED-4DB2-BD59-A6C34878D82A}">
                    <a16:rowId xmlns:a16="http://schemas.microsoft.com/office/drawing/2014/main" val="1223418007"/>
                  </a:ext>
                </a:extLst>
              </a:tr>
              <a:tr h="21795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1998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131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125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2010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35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32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extLst>
                  <a:ext uri="{0D108BD9-81ED-4DB2-BD59-A6C34878D82A}">
                    <a16:rowId xmlns:a16="http://schemas.microsoft.com/office/drawing/2014/main" val="279132175"/>
                  </a:ext>
                </a:extLst>
              </a:tr>
              <a:tr h="20183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1999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45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45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2011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192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192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extLst>
                  <a:ext uri="{0D108BD9-81ED-4DB2-BD59-A6C34878D82A}">
                    <a16:rowId xmlns:a16="http://schemas.microsoft.com/office/drawing/2014/main" val="1581221850"/>
                  </a:ext>
                </a:extLst>
              </a:tr>
              <a:tr h="20183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2000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2012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192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191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extLst>
                  <a:ext uri="{0D108BD9-81ED-4DB2-BD59-A6C34878D82A}">
                    <a16:rowId xmlns:a16="http://schemas.microsoft.com/office/drawing/2014/main" val="1934802681"/>
                  </a:ext>
                </a:extLst>
              </a:tr>
              <a:tr h="20183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2001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0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2013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192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189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extLst>
                  <a:ext uri="{0D108BD9-81ED-4DB2-BD59-A6C34878D82A}">
                    <a16:rowId xmlns:a16="http://schemas.microsoft.com/office/drawing/2014/main" val="1008385797"/>
                  </a:ext>
                </a:extLst>
              </a:tr>
              <a:tr h="20183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2002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192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192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2014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217</a:t>
                      </a: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217</a:t>
                      </a:r>
                    </a:p>
                  </a:txBody>
                  <a:tcPr marL="64491" marR="64491" marT="0" marB="0"/>
                </a:tc>
                <a:extLst>
                  <a:ext uri="{0D108BD9-81ED-4DB2-BD59-A6C34878D82A}">
                    <a16:rowId xmlns:a16="http://schemas.microsoft.com/office/drawing/2014/main" val="2066099936"/>
                  </a:ext>
                </a:extLst>
              </a:tr>
              <a:tr h="20183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2003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0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2015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 108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108</a:t>
                      </a:r>
                    </a:p>
                  </a:txBody>
                  <a:tcPr marL="64491" marR="64491" marT="0" marB="0"/>
                </a:tc>
                <a:extLst>
                  <a:ext uri="{0D108BD9-81ED-4DB2-BD59-A6C34878D82A}">
                    <a16:rowId xmlns:a16="http://schemas.microsoft.com/office/drawing/2014/main" val="1681148142"/>
                  </a:ext>
                </a:extLst>
              </a:tr>
              <a:tr h="20183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2004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192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192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2016 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 84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 82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/>
                </a:tc>
                <a:extLst>
                  <a:ext uri="{0D108BD9-81ED-4DB2-BD59-A6C34878D82A}">
                    <a16:rowId xmlns:a16="http://schemas.microsoft.com/office/drawing/2014/main" val="3230562576"/>
                  </a:ext>
                </a:extLst>
              </a:tr>
            </a:tbl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1BDCABEE-630C-5845-8787-E20E128863E3}"/>
              </a:ext>
            </a:extLst>
          </p:cNvPr>
          <p:cNvSpPr txBox="1">
            <a:spLocks/>
          </p:cNvSpPr>
          <p:nvPr/>
        </p:nvSpPr>
        <p:spPr>
          <a:xfrm>
            <a:off x="418348" y="60509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Sampling</a:t>
            </a:r>
          </a:p>
        </p:txBody>
      </p:sp>
    </p:spTree>
    <p:extLst>
      <p:ext uri="{BB962C8B-B14F-4D97-AF65-F5344CB8AC3E}">
        <p14:creationId xmlns:p14="http://schemas.microsoft.com/office/powerpoint/2010/main" val="2609117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5B102F-A9A0-EA42-B1C6-E45122A18C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829" y="1313963"/>
            <a:ext cx="7438185" cy="4516041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A44557-D5EB-5A4C-AD8A-0285A7598A16}"/>
              </a:ext>
            </a:extLst>
          </p:cNvPr>
          <p:cNvSpPr txBox="1"/>
          <p:nvPr/>
        </p:nvSpPr>
        <p:spPr>
          <a:xfrm>
            <a:off x="7045778" y="2967727"/>
            <a:ext cx="1082268" cy="4560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788" dirty="0"/>
              <a:t>Final Reads</a:t>
            </a:r>
          </a:p>
          <a:p>
            <a:r>
              <a:rPr lang="en-US" sz="788" dirty="0"/>
              <a:t>Raw Reads</a:t>
            </a:r>
          </a:p>
          <a:p>
            <a:r>
              <a:rPr lang="en-US" sz="788" dirty="0"/>
              <a:t>Properly Paired Reads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44A3C4-774D-BF45-9D82-6324014CB2A2}"/>
              </a:ext>
            </a:extLst>
          </p:cNvPr>
          <p:cNvSpPr txBox="1"/>
          <p:nvPr/>
        </p:nvSpPr>
        <p:spPr>
          <a:xfrm>
            <a:off x="6862798" y="2810619"/>
            <a:ext cx="635110" cy="21929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25" dirty="0"/>
              <a:t>Read Type</a:t>
            </a:r>
          </a:p>
        </p:txBody>
      </p:sp>
      <p:graphicFrame>
        <p:nvGraphicFramePr>
          <p:cNvPr id="7" name="Content Placeholder 5">
            <a:extLst>
              <a:ext uri="{FF2B5EF4-FFF2-40B4-BE49-F238E27FC236}">
                <a16:creationId xmlns:a16="http://schemas.microsoft.com/office/drawing/2014/main" id="{6166E6ED-7B81-5841-8966-8FFE38EE843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77711012"/>
              </p:ext>
            </p:extLst>
          </p:nvPr>
        </p:nvGraphicFramePr>
        <p:xfrm>
          <a:off x="4572000" y="1710690"/>
          <a:ext cx="4397698" cy="34366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34799">
                  <a:extLst>
                    <a:ext uri="{9D8B030D-6E8A-4147-A177-3AD203B41FA5}">
                      <a16:colId xmlns:a16="http://schemas.microsoft.com/office/drawing/2014/main" val="1886048588"/>
                    </a:ext>
                  </a:extLst>
                </a:gridCol>
                <a:gridCol w="1065882">
                  <a:extLst>
                    <a:ext uri="{9D8B030D-6E8A-4147-A177-3AD203B41FA5}">
                      <a16:colId xmlns:a16="http://schemas.microsoft.com/office/drawing/2014/main" val="688547231"/>
                    </a:ext>
                  </a:extLst>
                </a:gridCol>
                <a:gridCol w="1255923">
                  <a:extLst>
                    <a:ext uri="{9D8B030D-6E8A-4147-A177-3AD203B41FA5}">
                      <a16:colId xmlns:a16="http://schemas.microsoft.com/office/drawing/2014/main" val="1635333705"/>
                    </a:ext>
                  </a:extLst>
                </a:gridCol>
                <a:gridCol w="1041094">
                  <a:extLst>
                    <a:ext uri="{9D8B030D-6E8A-4147-A177-3AD203B41FA5}">
                      <a16:colId xmlns:a16="http://schemas.microsoft.com/office/drawing/2014/main" val="2303826670"/>
                    </a:ext>
                  </a:extLst>
                </a:gridCol>
              </a:tblGrid>
              <a:tr h="377190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Birth Year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Average Alignment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Birth Year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Average Alignment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540432237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1993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35.3%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2007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80.8%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1291267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1995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74.5%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2008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80.8%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84301816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1996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69.6%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2009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79.7%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826117520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1997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65.7%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2010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78.0%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99420439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1998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70.7%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2011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77.7%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572219779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1999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74.0%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2012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77.7%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466346877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2000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70.3%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2013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77.0%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245025398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2002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81.4%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2014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77.6%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97147141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2004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81.2%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2015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78.8%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568012581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2006</a:t>
                      </a:r>
                      <a:endParaRPr 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80.9%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</a:rPr>
                        <a:t>2016 </a:t>
                      </a:r>
                      <a:endParaRPr lang="en-US" sz="11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78.7%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347855167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All Years Combine</a:t>
                      </a:r>
                    </a:p>
                  </a:txBody>
                  <a:tcPr marL="64491" marR="64491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78.0%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5052397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BB5CCFBB-B1E5-144D-A305-3112087764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6697" y="4087780"/>
            <a:ext cx="1319259" cy="71311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F9C2D4C-A698-8C4E-98C6-CE3F37931934}"/>
              </a:ext>
            </a:extLst>
          </p:cNvPr>
          <p:cNvSpPr txBox="1">
            <a:spLocks/>
          </p:cNvSpPr>
          <p:nvPr/>
        </p:nvSpPr>
        <p:spPr>
          <a:xfrm>
            <a:off x="418348" y="60509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/>
              <a:t>De novo</a:t>
            </a:r>
            <a:r>
              <a:rPr lang="en-US" dirty="0"/>
              <a:t> Assembly &amp; Alignment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73627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F36156-E13D-BF45-9C9D-9FD910A19B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0127" y="2024936"/>
            <a:ext cx="3845269" cy="3845269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1173B57-00D5-E84A-A6FA-229AA7AF67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4108" y="2024936"/>
            <a:ext cx="3845269" cy="384526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C4F80D-4C71-4543-B444-75188C7DC292}"/>
              </a:ext>
            </a:extLst>
          </p:cNvPr>
          <p:cNvSpPr txBox="1"/>
          <p:nvPr/>
        </p:nvSpPr>
        <p:spPr>
          <a:xfrm>
            <a:off x="418836" y="1886434"/>
            <a:ext cx="32836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A.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269296-E7DE-5A44-B57F-0B307C6F3BE1}"/>
              </a:ext>
            </a:extLst>
          </p:cNvPr>
          <p:cNvSpPr txBox="1"/>
          <p:nvPr/>
        </p:nvSpPr>
        <p:spPr>
          <a:xfrm>
            <a:off x="4546682" y="1886434"/>
            <a:ext cx="32252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B.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2C404C5-5C44-FC43-9FEA-569EC374427A}"/>
              </a:ext>
            </a:extLst>
          </p:cNvPr>
          <p:cNvSpPr/>
          <p:nvPr/>
        </p:nvSpPr>
        <p:spPr>
          <a:xfrm>
            <a:off x="3963756" y="2394103"/>
            <a:ext cx="512285" cy="2478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99B561-B3B8-184C-8981-C67882C9AF44}"/>
              </a:ext>
            </a:extLst>
          </p:cNvPr>
          <p:cNvSpPr/>
          <p:nvPr/>
        </p:nvSpPr>
        <p:spPr>
          <a:xfrm>
            <a:off x="8189877" y="2394103"/>
            <a:ext cx="512285" cy="2478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91CC6B-EEF3-E64C-AD02-79B52FF6E0C4}"/>
              </a:ext>
            </a:extLst>
          </p:cNvPr>
          <p:cNvSpPr txBox="1">
            <a:spLocks/>
          </p:cNvSpPr>
          <p:nvPr/>
        </p:nvSpPr>
        <p:spPr>
          <a:xfrm>
            <a:off x="418348" y="60509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PCA Filtration</a:t>
            </a:r>
          </a:p>
        </p:txBody>
      </p:sp>
    </p:spTree>
    <p:extLst>
      <p:ext uri="{BB962C8B-B14F-4D97-AF65-F5344CB8AC3E}">
        <p14:creationId xmlns:p14="http://schemas.microsoft.com/office/powerpoint/2010/main" val="3867552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A397CCA-84D1-DD49-BAD3-5B5A357BDD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62210" y="665180"/>
            <a:ext cx="6051196" cy="6051196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BC1B34A-3262-B448-AD08-B76E72EC4FA4}"/>
              </a:ext>
            </a:extLst>
          </p:cNvPr>
          <p:cNvSpPr/>
          <p:nvPr/>
        </p:nvSpPr>
        <p:spPr>
          <a:xfrm>
            <a:off x="3418930" y="816846"/>
            <a:ext cx="4176633" cy="10232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332A8F7-0B3D-764C-809B-FAB11EC2F492}"/>
              </a:ext>
            </a:extLst>
          </p:cNvPr>
          <p:cNvSpPr txBox="1">
            <a:spLocks/>
          </p:cNvSpPr>
          <p:nvPr/>
        </p:nvSpPr>
        <p:spPr>
          <a:xfrm>
            <a:off x="418348" y="60509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Identification of Paralogs</a:t>
            </a:r>
          </a:p>
        </p:txBody>
      </p:sp>
    </p:spTree>
    <p:extLst>
      <p:ext uri="{BB962C8B-B14F-4D97-AF65-F5344CB8AC3E}">
        <p14:creationId xmlns:p14="http://schemas.microsoft.com/office/powerpoint/2010/main" val="3153211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16851</TotalTime>
  <Words>898</Words>
  <Application>Microsoft Macintosh PowerPoint</Application>
  <PresentationFormat>On-screen Show (4:3)</PresentationFormat>
  <Paragraphs>299</Paragraphs>
  <Slides>18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Office Theme</vt:lpstr>
      <vt:lpstr>Estimating the Effective Population Size of Delta Smelt Using RAD-seq Data</vt:lpstr>
      <vt:lpstr>Outline</vt:lpstr>
      <vt:lpstr>What is effective population size?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Contemporary Ne </vt:lpstr>
      <vt:lpstr>PowerPoint Presentation</vt:lpstr>
      <vt:lpstr>PowerPoint Presentation</vt:lpstr>
      <vt:lpstr>PowerPoint Presentation</vt:lpstr>
      <vt:lpstr>The future</vt:lpstr>
      <vt:lpstr>Thank you!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Estimation of Ne</dc:title>
  <dc:creator>Microsoft Office User</dc:creator>
  <cp:lastModifiedBy>Microsoft Office User</cp:lastModifiedBy>
  <cp:revision>69</cp:revision>
  <cp:lastPrinted>2019-02-22T15:01:03Z</cp:lastPrinted>
  <dcterms:created xsi:type="dcterms:W3CDTF">2019-01-22T08:12:35Z</dcterms:created>
  <dcterms:modified xsi:type="dcterms:W3CDTF">2019-02-22T15:11:30Z</dcterms:modified>
</cp:coreProperties>
</file>